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1" r:id="rId13"/>
    <p:sldId id="269" r:id="rId14"/>
    <p:sldId id="270" r:id="rId15"/>
    <p:sldId id="27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1140" y="4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34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614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1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1166801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9" y="2507701"/>
            <a:ext cx="7556485" cy="3618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12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924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8924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315" y="354875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4838" y="1600200"/>
            <a:ext cx="377605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4169" y="1600200"/>
            <a:ext cx="375263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2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57721"/>
            <a:ext cx="761196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9" y="1535113"/>
            <a:ext cx="383851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4838" y="2174875"/>
            <a:ext cx="383851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8867" y="1535113"/>
            <a:ext cx="37179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68867" y="2174875"/>
            <a:ext cx="37179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48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1166801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81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952" y="273050"/>
            <a:ext cx="436337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839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8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22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4839" y="6356350"/>
            <a:ext cx="2066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CBED09-8FF8-9D44-9F15-9D3294696A95}" type="datetimeFigureOut">
              <a:rPr lang="en-US" smtClean="0"/>
              <a:pPr/>
              <a:t>10/16/2014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6566" y="6356350"/>
            <a:ext cx="32070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6743" y="6356350"/>
            <a:ext cx="18245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80AF44-0932-5A4A-AD8B-B59E4CAEB5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74839" y="900200"/>
            <a:ext cx="7556485" cy="1068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Headline Line Two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074839" y="3022896"/>
            <a:ext cx="7556485" cy="3103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0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IODVS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Intra-Operation Dynamic Voltage 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5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Adjustable SMPS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244329"/>
            <a:ext cx="4364038" cy="191055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TPS62240 efficient at light loads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~80% at 1mA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I/O current measured by MAX4376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“High Side” sense resistor is used, differential across is multiplied by the amplifier gain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2MHz GBP, G =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Output Voltage modulated by current into the FB pin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Therefore D9 allows the SMPS to enter a ‘default’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And U25 / R105 allow FB current to be modulated by BUCKADJ3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C144 holds the adjustment voltage so that other domains can be ‘refreshed’ in round robin fashion</a:t>
            </a:r>
          </a:p>
        </p:txBody>
      </p:sp>
    </p:spTree>
    <p:extLst>
      <p:ext uri="{BB962C8B-B14F-4D97-AF65-F5344CB8AC3E}">
        <p14:creationId xmlns:p14="http://schemas.microsoft.com/office/powerpoint/2010/main" val="124585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Peripheral Domain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558" y="1240791"/>
            <a:ext cx="1875592" cy="474968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Honeywell HIH6130 (I</a:t>
            </a:r>
            <a:r>
              <a:rPr lang="en-US" baseline="30000" dirty="0" smtClean="0"/>
              <a:t>2</a:t>
            </a:r>
            <a:r>
              <a:rPr lang="en-US" dirty="0" smtClean="0"/>
              <a:t>C) Temperature/Humidity Sensor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Vmax</a:t>
            </a:r>
            <a:r>
              <a:rPr lang="en-US" dirty="0" smtClean="0"/>
              <a:t>: 5.5V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2.3V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Microchip 25AA512 EEPROM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Vmax</a:t>
            </a:r>
            <a:r>
              <a:rPr lang="en-US" dirty="0" smtClean="0"/>
              <a:t>: 5.5V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1.8V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Numonyx</a:t>
            </a:r>
            <a:r>
              <a:rPr lang="en-US" dirty="0" smtClean="0"/>
              <a:t> M25PX16 (16Mbit)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Vmax</a:t>
            </a:r>
            <a:r>
              <a:rPr lang="en-US" dirty="0" smtClean="0"/>
              <a:t>: 3.6V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2.3V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SPI Mode SD Cards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Lexar SDSC: 1.0GB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Sandisk</a:t>
            </a:r>
            <a:r>
              <a:rPr lang="en-US" dirty="0" smtClean="0"/>
              <a:t>: SDSC 1.0GB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Swissbit</a:t>
            </a:r>
            <a:r>
              <a:rPr lang="en-US" dirty="0" smtClean="0"/>
              <a:t>: SDSC 512MB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Kingston: SDSC 2.0GB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Vmax</a:t>
            </a:r>
            <a:r>
              <a:rPr lang="en-US" dirty="0" smtClean="0"/>
              <a:t>: 3.6V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2.7V (operating)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2.0V (Idle/Read)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06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Microchip 25AA512 EEPROM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Hu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test11-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78030"/>
            <a:ext cx="4364038" cy="564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31" y="1435100"/>
            <a:ext cx="2986621" cy="190881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850004"/>
              </p:ext>
            </p:extLst>
          </p:nvPr>
        </p:nvGraphicFramePr>
        <p:xfrm>
          <a:off x="1416685" y="5013643"/>
          <a:ext cx="2574925" cy="853440"/>
        </p:xfrm>
        <a:graphic>
          <a:graphicData uri="http://schemas.openxmlformats.org/drawingml/2006/table">
            <a:tbl>
              <a:tblPr firstRow="1" firstCol="1" bandRow="1"/>
              <a:tblGrid>
                <a:gridCol w="466090"/>
                <a:gridCol w="688340"/>
                <a:gridCol w="734060"/>
                <a:gridCol w="686435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State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Static (uJ)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IODVS (uJ)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Delta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Idle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10.24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3.49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-65.91%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Write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13.79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17.85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29.47%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Wait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64.59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33.71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-47.80%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Verify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17.58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17.40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-1.02%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Idle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8.81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7.96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-9.57%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Total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115.02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80.43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-30.07%</a:t>
                      </a:r>
                      <a:endParaRPr lang="en-US" sz="8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211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Numonyx</a:t>
            </a:r>
            <a:r>
              <a:rPr lang="en-US" dirty="0" smtClean="0"/>
              <a:t> 25PX16 Serial Flash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Hu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test11-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78030"/>
            <a:ext cx="4364038" cy="564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39" y="1435100"/>
            <a:ext cx="2743200" cy="2197100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537506"/>
              </p:ext>
            </p:extLst>
          </p:nvPr>
        </p:nvGraphicFramePr>
        <p:xfrm>
          <a:off x="1363764" y="4772501"/>
          <a:ext cx="2454275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493395"/>
                <a:gridCol w="678180"/>
                <a:gridCol w="720725"/>
                <a:gridCol w="561975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State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Static (uJ)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IODVS (uJ)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Delta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Idle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10.73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5.63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-47.58%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Read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71.51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72.36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1.19%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Erase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2.47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2.47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-0.13%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Write*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89.48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99.16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10.82%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Wait*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574.84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365.75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-36.37%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Verify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83.78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52.77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-37.02%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Idle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38.92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38.20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-1.85%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Total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2666.18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1614.57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-39.44%</a:t>
                      </a:r>
                      <a:endParaRPr lang="en-US" sz="8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4521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SD-Card Timing Variations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These tests tend to be non-deterministic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88" y="612775"/>
            <a:ext cx="5486400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0449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88" y="612775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6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</a:t>
            </a:r>
          </a:p>
          <a:p>
            <a:r>
              <a:rPr lang="en-US" dirty="0" smtClean="0"/>
              <a:t>What</a:t>
            </a:r>
          </a:p>
          <a:p>
            <a:r>
              <a:rPr lang="en-US" dirty="0" smtClean="0"/>
              <a:t>Why</a:t>
            </a:r>
          </a:p>
          <a:p>
            <a:r>
              <a:rPr lang="en-US" dirty="0" smtClean="0"/>
              <a:t>How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87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ADMMicro</a:t>
            </a:r>
            <a:r>
              <a:rPr lang="en-US" dirty="0" smtClean="0"/>
              <a:t> / </a:t>
            </a:r>
            <a:r>
              <a:rPr lang="en-US" dirty="0" err="1" smtClean="0"/>
              <a:t>Gridpoint</a:t>
            </a:r>
            <a:endParaRPr lang="en-US" dirty="0" smtClean="0"/>
          </a:p>
          <a:p>
            <a:pPr lvl="1"/>
            <a:r>
              <a:rPr lang="en-US" sz="2400" dirty="0" smtClean="0"/>
              <a:t>Energy Management / Building Automation</a:t>
            </a:r>
          </a:p>
          <a:p>
            <a:pPr lvl="1"/>
            <a:r>
              <a:rPr lang="en-US" sz="2400" dirty="0" smtClean="0"/>
              <a:t>Sub-metering building loads (HVAC / Lighting / etc.)</a:t>
            </a:r>
          </a:p>
          <a:p>
            <a:pPr lvl="1"/>
            <a:r>
              <a:rPr lang="en-US" sz="2400" dirty="0" smtClean="0"/>
              <a:t>Environmental / Lighting Control</a:t>
            </a:r>
          </a:p>
          <a:p>
            <a:pPr lvl="2"/>
            <a:r>
              <a:rPr lang="en-US" sz="2000" dirty="0" smtClean="0"/>
              <a:t>Communicating thermostats / remote sensors</a:t>
            </a:r>
          </a:p>
          <a:p>
            <a:r>
              <a:rPr lang="en-US" dirty="0" err="1" smtClean="0"/>
              <a:t>Elster</a:t>
            </a:r>
            <a:endParaRPr lang="en-US" dirty="0" smtClean="0"/>
          </a:p>
          <a:p>
            <a:pPr lvl="1"/>
            <a:r>
              <a:rPr lang="en-US" dirty="0" smtClean="0"/>
              <a:t>Utility Metering (Gas / Water / </a:t>
            </a:r>
            <a:r>
              <a:rPr lang="en-US" u="sng" dirty="0" smtClean="0"/>
              <a:t>Electricity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Measurement accuracy and data integrity are key!</a:t>
            </a:r>
          </a:p>
          <a:p>
            <a:pPr lvl="2"/>
            <a:r>
              <a:rPr lang="en-US" dirty="0" smtClean="0"/>
              <a:t>Communication via 900MHz Mesh / 2.4GHz </a:t>
            </a:r>
            <a:r>
              <a:rPr lang="en-US" dirty="0" err="1" smtClean="0"/>
              <a:t>Zigbee</a:t>
            </a:r>
            <a:r>
              <a:rPr lang="en-US" dirty="0" smtClean="0"/>
              <a:t> / 2G/3G</a:t>
            </a:r>
          </a:p>
          <a:p>
            <a:r>
              <a:rPr lang="en-US" dirty="0" smtClean="0"/>
              <a:t>NCSU</a:t>
            </a:r>
          </a:p>
          <a:p>
            <a:pPr lvl="1"/>
            <a:r>
              <a:rPr lang="en-US" dirty="0" smtClean="0"/>
              <a:t>Working with Dr. Dean on low-power embedded systems</a:t>
            </a:r>
          </a:p>
          <a:p>
            <a:pPr lvl="2"/>
            <a:r>
              <a:rPr lang="en-US" dirty="0" smtClean="0"/>
              <a:t>Mitigating performance loss due to power requirements</a:t>
            </a:r>
            <a:r>
              <a:rPr lang="en-US" dirty="0"/>
              <a:t> … or at least quantifying them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242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Example:</a:t>
            </a:r>
            <a:br>
              <a:rPr lang="en-US" dirty="0" smtClean="0"/>
            </a:br>
            <a:r>
              <a:rPr lang="en-US" dirty="0" smtClean="0"/>
              <a:t>Remote Sensor Module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CAT5 Resistance: 29</a:t>
                </a:r>
                <a:r>
                  <a:rPr lang="el-GR" dirty="0" smtClean="0"/>
                  <a:t>Ω</a:t>
                </a:r>
                <a:r>
                  <a:rPr lang="en-US" dirty="0" smtClean="0"/>
                  <a:t> / 1000ft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𝐼𝑅</m:t>
                    </m:r>
                  </m:oMath>
                </a14:m>
                <a:r>
                  <a:rPr lang="en-US" dirty="0" smtClean="0"/>
                  <a:t>; Need 6V at load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Assume 4 devices @ 50mA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Assume 12Vdc output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∴</m:t>
                    </m:r>
                    <m:r>
                      <a:rPr lang="en-US" b="0" i="1" smtClean="0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.2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=30</m:t>
                    </m:r>
                  </m:oMath>
                </a14:m>
                <a:r>
                  <a:rPr lang="el-GR" dirty="0"/>
                  <a:t> </a:t>
                </a:r>
                <a:r>
                  <a:rPr lang="el-GR" dirty="0" smtClean="0"/>
                  <a:t>Ω</a:t>
                </a: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RS485 max distance is rated for 4000ft over CAT5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Maximum distance is therefore limited by power consumption rather than line impedance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50mA per device is worst-case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Can we decrease the worst case?</a:t>
                </a:r>
              </a:p>
            </p:txBody>
          </p:sp>
        </mc:Choice>
        <mc:Fallback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 rotWithShape="1">
                <a:blip r:embed="rId2"/>
                <a:stretch>
                  <a:fillRect l="-202" t="-130" r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63092"/>
            <a:ext cx="4364038" cy="3273028"/>
          </a:xfrm>
        </p:spPr>
      </p:pic>
    </p:spTree>
    <p:extLst>
      <p:ext uri="{BB962C8B-B14F-4D97-AF65-F5344CB8AC3E}">
        <p14:creationId xmlns:p14="http://schemas.microsoft.com/office/powerpoint/2010/main" val="2172754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Example:</a:t>
            </a:r>
            <a:br>
              <a:rPr lang="en-US" dirty="0" smtClean="0"/>
            </a:br>
            <a:r>
              <a:rPr lang="en-US" dirty="0" smtClean="0"/>
              <a:t>Logging Sensor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63092"/>
            <a:ext cx="4364038" cy="3273028"/>
          </a:xfrm>
        </p:spPr>
      </p:pic>
    </p:spTree>
    <p:extLst>
      <p:ext uri="{BB962C8B-B14F-4D97-AF65-F5344CB8AC3E}">
        <p14:creationId xmlns:p14="http://schemas.microsoft.com/office/powerpoint/2010/main" val="2271170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Remote Sensor Module V2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38" y="2711053"/>
            <a:ext cx="3838575" cy="287893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Zone Sensor Module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75" y="2756297"/>
            <a:ext cx="3717925" cy="2788443"/>
          </a:xfrm>
        </p:spPr>
      </p:pic>
    </p:spTree>
    <p:extLst>
      <p:ext uri="{BB962C8B-B14F-4D97-AF65-F5344CB8AC3E}">
        <p14:creationId xmlns:p14="http://schemas.microsoft.com/office/powerpoint/2010/main" val="4087064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Example:</a:t>
            </a:r>
            <a:br>
              <a:rPr lang="en-US" dirty="0" smtClean="0"/>
            </a:br>
            <a:r>
              <a:rPr lang="en-US" dirty="0" smtClean="0"/>
              <a:t>Rex Electricity Meter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63092"/>
            <a:ext cx="4364038" cy="327302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Maxim 8051 Metrology 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EEPROM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Energy Usage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Demand Intervals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Profile Information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NV-RAM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TI Cortex-M3 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Serial flash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Network routing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Encryption Keys?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Radio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Ember </a:t>
            </a:r>
            <a:r>
              <a:rPr lang="en-US" dirty="0" err="1" smtClean="0"/>
              <a:t>Zigbee</a:t>
            </a:r>
            <a:r>
              <a:rPr lang="en-US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Radio Interface</a:t>
            </a:r>
          </a:p>
        </p:txBody>
      </p:sp>
    </p:spTree>
    <p:extLst>
      <p:ext uri="{BB962C8B-B14F-4D97-AF65-F5344CB8AC3E}">
        <p14:creationId xmlns:p14="http://schemas.microsoft.com/office/powerpoint/2010/main" val="3203569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NV-RAM Functionality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59" y="2237447"/>
            <a:ext cx="3010320" cy="192431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EEPROM has a limited write-cycle count (~1,000,000)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Serial flash is typically ~100,000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values need to be updated constantly </a:t>
            </a:r>
            <a:r>
              <a:rPr lang="en-US" u="sng" dirty="0" smtClean="0"/>
              <a:t>and preserved across power failures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Typically indexes into logs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Energy accumulations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Status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Solution: Use RAM, and use an interrupt to back it up as power fail occurs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Requires a capacitor capable of holding </a:t>
            </a:r>
            <a:r>
              <a:rPr lang="en-US" dirty="0" err="1" smtClean="0"/>
              <a:t>Vdd</a:t>
            </a:r>
            <a:r>
              <a:rPr lang="en-US" dirty="0" smtClean="0"/>
              <a:t> while backup is in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Actual communication is only 7.7% of the total write time. The other 92.3% is a mandatory wait period imposed by the chip ‘page-write time’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can we decrease the energy consumed during the page write time?</a:t>
            </a:r>
          </a:p>
        </p:txBody>
      </p:sp>
    </p:spTree>
    <p:extLst>
      <p:ext uri="{BB962C8B-B14F-4D97-AF65-F5344CB8AC3E}">
        <p14:creationId xmlns:p14="http://schemas.microsoft.com/office/powerpoint/2010/main" val="421048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PEGMA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63092"/>
            <a:ext cx="4364038" cy="327302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Peripheral Energy Generation Measurement and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4x + 1 input (boost) SMPS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3x output boost SMPS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 independently adjustable buck SMPS domains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MCU: STM32F205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2x 10-bit DAC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3x 12-bit ADC (2 MSPS per)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Analog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SPI Peripherals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EEPROM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Serial Flash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Temp/Humidity Sensor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Micro-SD Card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Battery Charging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Communications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LEDs / Pushbuttons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I/O Voltage and Current Measurement on each SMPS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Allows us to measure efficiency!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463562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-ppt-template-left-top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ncstate-ppt-template-left-top-logo</Template>
  <TotalTime>434</TotalTime>
  <Words>672</Words>
  <Application>Microsoft Office PowerPoint</Application>
  <PresentationFormat>On-screen Show (4:3)</PresentationFormat>
  <Paragraphs>212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ncstate-ppt-template-left-top-logo</vt:lpstr>
      <vt:lpstr>IODVS</vt:lpstr>
      <vt:lpstr>Agenda</vt:lpstr>
      <vt:lpstr>About Me</vt:lpstr>
      <vt:lpstr>Motivating Example: Remote Sensor Module</vt:lpstr>
      <vt:lpstr>Motivating Example: Logging Sensor</vt:lpstr>
      <vt:lpstr>PowerPoint Presentation</vt:lpstr>
      <vt:lpstr>Motivating Example: Rex Electricity Meter</vt:lpstr>
      <vt:lpstr>NV-RAM Functionality</vt:lpstr>
      <vt:lpstr>How: PEGMA</vt:lpstr>
      <vt:lpstr>Adjustable SMPS</vt:lpstr>
      <vt:lpstr>Peripheral Domain</vt:lpstr>
      <vt:lpstr>Microchip 25AA512 EEPROM</vt:lpstr>
      <vt:lpstr>Numonyx 25PX16 Serial Flash</vt:lpstr>
      <vt:lpstr>SD-Card Timing Variations</vt:lpstr>
      <vt:lpstr>PowerPoint Presentation</vt:lpstr>
    </vt:vector>
  </TitlesOfParts>
  <Company>Elster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R. Moore</dc:creator>
  <cp:lastModifiedBy>Daniel R. Moore</cp:lastModifiedBy>
  <cp:revision>17</cp:revision>
  <dcterms:created xsi:type="dcterms:W3CDTF">2014-10-16T14:27:07Z</dcterms:created>
  <dcterms:modified xsi:type="dcterms:W3CDTF">2014-10-16T21:41:54Z</dcterms:modified>
</cp:coreProperties>
</file>